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744"/>
    <p:restoredTop sz="94610"/>
  </p:normalViewPr>
  <p:slideViewPr>
    <p:cSldViewPr snapToGrid="0" snapToObjects="1">
      <p:cViewPr varScale="1">
        <p:scale>
          <a:sx n="99" d="100"/>
          <a:sy n="99" d="100"/>
        </p:scale>
        <p:origin x="208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6597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205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5">
            <a:extLst>
              <a:ext uri="{FF2B5EF4-FFF2-40B4-BE49-F238E27FC236}">
                <a16:creationId xmlns:a16="http://schemas.microsoft.com/office/drawing/2014/main" id="{DC924C03-863F-6752-C76A-6572E456F541}"/>
              </a:ext>
            </a:extLst>
          </p:cNvPr>
          <p:cNvSpPr txBox="1">
            <a:spLocks/>
          </p:cNvSpPr>
          <p:nvPr userDrawn="1"/>
        </p:nvSpPr>
        <p:spPr>
          <a:xfrm>
            <a:off x="450850" y="6462614"/>
            <a:ext cx="4623943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tx1">
                    <a:tint val="75000"/>
                  </a:schemeClr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/>
              <a:t>© 100-Day Advisors    MandAPlaybook.com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6.png"/><Relationship Id="rId10" Type="http://schemas.openxmlformats.org/officeDocument/2006/relationships/image" Target="../media/image13.png"/><Relationship Id="rId4" Type="http://schemas.openxmlformats.org/officeDocument/2006/relationships/image" Target="../media/image5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6.png"/><Relationship Id="rId10" Type="http://schemas.openxmlformats.org/officeDocument/2006/relationships/image" Target="../media/image22.png"/><Relationship Id="rId4" Type="http://schemas.openxmlformats.org/officeDocument/2006/relationships/image" Target="../media/image5.png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6.png"/><Relationship Id="rId10" Type="http://schemas.openxmlformats.org/officeDocument/2006/relationships/image" Target="../media/image28.png"/><Relationship Id="rId4" Type="http://schemas.openxmlformats.org/officeDocument/2006/relationships/image" Target="../media/image5.png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hyperlink" Target="mailto:inquiries@100DayAdvisors.com" TargetMode="External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74784"/>
            <a:ext cx="11049000" cy="5715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4370" y="3299536"/>
            <a:ext cx="9906000" cy="426690"/>
          </a:xfrm>
          <a:prstGeom prst="rect">
            <a:avLst/>
          </a:prstGeom>
        </p:spPr>
      </p:pic>
      <p:sp>
        <p:nvSpPr>
          <p:cNvPr id="6" name="Text 0"/>
          <p:cNvSpPr/>
          <p:nvPr/>
        </p:nvSpPr>
        <p:spPr>
          <a:xfrm>
            <a:off x="1254370" y="2111639"/>
            <a:ext cx="7620000" cy="22627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5940"/>
              </a:lnSpc>
              <a:buNone/>
            </a:pPr>
            <a:r>
              <a:rPr lang="en-US" sz="5400" b="1" kern="0" spc="-86" dirty="0">
                <a:solidFill>
                  <a:srgbClr val="FFFFFF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EXECUTIVE ALIGNMENT
</a:t>
            </a:r>
            <a:endParaRPr lang="en-US" sz="5400" dirty="0"/>
          </a:p>
        </p:txBody>
      </p:sp>
      <p:sp>
        <p:nvSpPr>
          <p:cNvPr id="7" name="Text 1"/>
          <p:cNvSpPr/>
          <p:nvPr/>
        </p:nvSpPr>
        <p:spPr>
          <a:xfrm>
            <a:off x="1368670" y="3288966"/>
            <a:ext cx="16949811" cy="4266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360"/>
              </a:lnSpc>
              <a:buNone/>
            </a:pPr>
            <a:r>
              <a:rPr lang="en-US" sz="2400" dirty="0">
                <a:solidFill>
                  <a:srgbClr val="E2E8F0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SECURE CONSENSUS ON KEY DECISIONS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07458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762000"/>
            <a:ext cx="11049000" cy="5524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2771775"/>
            <a:ext cx="5286375" cy="26289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4125" y="2771775"/>
            <a:ext cx="5286375" cy="2628900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762000" y="762000"/>
            <a:ext cx="13479517" cy="552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kern="0" spc="-58" dirty="0">
                <a:solidFill>
                  <a:srgbClr val="FFFFFF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Why Alignment is Critical</a:t>
            </a:r>
            <a:endParaRPr lang="en-US" sz="3600" dirty="0"/>
          </a:p>
        </p:txBody>
      </p:sp>
      <p:sp>
        <p:nvSpPr>
          <p:cNvPr id="8" name="Text 1"/>
          <p:cNvSpPr/>
          <p:nvPr/>
        </p:nvSpPr>
        <p:spPr>
          <a:xfrm>
            <a:off x="952500" y="3152775"/>
            <a:ext cx="7315200" cy="361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kern="0" spc="-38" dirty="0">
                <a:solidFill>
                  <a:srgbClr val="38BDF8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Strategic Foundation</a:t>
            </a:r>
            <a:endParaRPr lang="en-US" sz="2400" dirty="0"/>
          </a:p>
        </p:txBody>
      </p:sp>
      <p:sp>
        <p:nvSpPr>
          <p:cNvPr id="9" name="Text 2"/>
          <p:cNvSpPr/>
          <p:nvPr/>
        </p:nvSpPr>
        <p:spPr>
          <a:xfrm>
            <a:off x="952500" y="3657600"/>
            <a:ext cx="4524375" cy="1219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Integration plans draft off the direction set by senior management. Without clear signals from the top, teams lack the necessary framework to build detailed execution plans.</a:t>
            </a:r>
            <a:endParaRPr lang="en-US" sz="1500" dirty="0"/>
          </a:p>
        </p:txBody>
      </p:sp>
      <p:sp>
        <p:nvSpPr>
          <p:cNvPr id="10" name="Text 3"/>
          <p:cNvSpPr/>
          <p:nvPr/>
        </p:nvSpPr>
        <p:spPr>
          <a:xfrm>
            <a:off x="6715125" y="3152775"/>
            <a:ext cx="7315200" cy="361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kern="0" spc="-38" dirty="0">
                <a:solidFill>
                  <a:srgbClr val="38BDF8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Reconciling Opinions</a:t>
            </a:r>
            <a:endParaRPr lang="en-US" sz="2400" dirty="0"/>
          </a:p>
        </p:txBody>
      </p:sp>
      <p:sp>
        <p:nvSpPr>
          <p:cNvPr id="11" name="Text 4"/>
          <p:cNvSpPr/>
          <p:nvPr/>
        </p:nvSpPr>
        <p:spPr>
          <a:xfrm>
            <a:off x="6715125" y="3657600"/>
            <a:ext cx="4524375" cy="1219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Early discussions are vital to reconcile divergent opinions among executives. Resolving these conflicts early prevents friction and delays during the high-pressure execution phase.</a:t>
            </a:r>
            <a:endParaRPr lang="en-US" sz="1500" dirty="0"/>
          </a:p>
        </p:txBody>
      </p:sp>
      <p:sp>
        <p:nvSpPr>
          <p:cNvPr id="12" name="Holder 5">
            <a:extLst>
              <a:ext uri="{FF2B5EF4-FFF2-40B4-BE49-F238E27FC236}">
                <a16:creationId xmlns:a16="http://schemas.microsoft.com/office/drawing/2014/main" id="{40A6AA0E-F1FC-8B8E-C7E1-88DE671E8D88}"/>
              </a:ext>
            </a:extLst>
          </p:cNvPr>
          <p:cNvSpPr txBox="1">
            <a:spLocks/>
          </p:cNvSpPr>
          <p:nvPr/>
        </p:nvSpPr>
        <p:spPr>
          <a:xfrm>
            <a:off x="450850" y="6550542"/>
            <a:ext cx="4623943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tx1">
                    <a:tint val="75000"/>
                  </a:schemeClr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© 100-Day Advisors    MandAPlaybook.com</a:t>
            </a:r>
          </a:p>
        </p:txBody>
      </p:sp>
      <p:sp>
        <p:nvSpPr>
          <p:cNvPr id="13" name="Holder 5">
            <a:extLst>
              <a:ext uri="{FF2B5EF4-FFF2-40B4-BE49-F238E27FC236}">
                <a16:creationId xmlns:a16="http://schemas.microsoft.com/office/drawing/2014/main" id="{13327AD6-BF07-5D17-FE54-CF1B117F48CE}"/>
              </a:ext>
            </a:extLst>
          </p:cNvPr>
          <p:cNvSpPr txBox="1">
            <a:spLocks/>
          </p:cNvSpPr>
          <p:nvPr/>
        </p:nvSpPr>
        <p:spPr>
          <a:xfrm>
            <a:off x="7142444" y="6550542"/>
            <a:ext cx="4623943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tx1">
                    <a:tint val="75000"/>
                  </a:schemeClr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</a:rPr>
              <a:t>1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762000"/>
            <a:ext cx="11049000" cy="5524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2543175"/>
            <a:ext cx="3429000" cy="30861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5000" y="2828925"/>
            <a:ext cx="762000" cy="762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57400" y="2981325"/>
            <a:ext cx="457200" cy="4572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81500" y="2543175"/>
            <a:ext cx="3429000" cy="30861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0" y="2828925"/>
            <a:ext cx="762000" cy="7620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67400" y="2981325"/>
            <a:ext cx="457200" cy="4572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91500" y="2543175"/>
            <a:ext cx="3429000" cy="30861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525000" y="2828925"/>
            <a:ext cx="762000" cy="7620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677400" y="2981325"/>
            <a:ext cx="457200" cy="457200"/>
          </a:xfrm>
          <a:prstGeom prst="rect">
            <a:avLst/>
          </a:prstGeom>
        </p:spPr>
      </p:pic>
      <p:sp>
        <p:nvSpPr>
          <p:cNvPr id="14" name="Text 0"/>
          <p:cNvSpPr/>
          <p:nvPr/>
        </p:nvSpPr>
        <p:spPr>
          <a:xfrm>
            <a:off x="762000" y="762000"/>
            <a:ext cx="14018698" cy="552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kern="0" spc="-58" dirty="0">
                <a:solidFill>
                  <a:srgbClr val="FFFFFF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Key Elements for Agreement</a:t>
            </a:r>
            <a:endParaRPr lang="en-US" sz="3600" dirty="0"/>
          </a:p>
        </p:txBody>
      </p:sp>
      <p:sp>
        <p:nvSpPr>
          <p:cNvPr id="15" name="Text 1"/>
          <p:cNvSpPr/>
          <p:nvPr/>
        </p:nvSpPr>
        <p:spPr>
          <a:xfrm>
            <a:off x="-1005914" y="3781425"/>
            <a:ext cx="6583680" cy="361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kern="0" spc="-38" dirty="0">
                <a:solidFill>
                  <a:srgbClr val="E2E8F0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Strategy &amp; Drivers</a:t>
            </a:r>
            <a:endParaRPr lang="en-US" sz="2400" dirty="0"/>
          </a:p>
        </p:txBody>
      </p:sp>
      <p:sp>
        <p:nvSpPr>
          <p:cNvPr id="16" name="Text 2"/>
          <p:cNvSpPr/>
          <p:nvPr/>
        </p:nvSpPr>
        <p:spPr>
          <a:xfrm>
            <a:off x="857250" y="4286250"/>
            <a:ext cx="2857500" cy="914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50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Agreement on the core value drivers and overarching deal strategy.</a:t>
            </a:r>
            <a:endParaRPr lang="en-US" sz="1500" dirty="0"/>
          </a:p>
        </p:txBody>
      </p:sp>
      <p:sp>
        <p:nvSpPr>
          <p:cNvPr id="17" name="Text 3"/>
          <p:cNvSpPr/>
          <p:nvPr/>
        </p:nvSpPr>
        <p:spPr>
          <a:xfrm>
            <a:off x="2804086" y="3781425"/>
            <a:ext cx="6583680" cy="361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kern="0" spc="-38" dirty="0">
                <a:solidFill>
                  <a:srgbClr val="E2E8F0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Guiding Principles</a:t>
            </a:r>
            <a:endParaRPr lang="en-US" sz="2400" dirty="0"/>
          </a:p>
        </p:txBody>
      </p:sp>
      <p:sp>
        <p:nvSpPr>
          <p:cNvPr id="18" name="Text 4"/>
          <p:cNvSpPr/>
          <p:nvPr/>
        </p:nvSpPr>
        <p:spPr>
          <a:xfrm>
            <a:off x="4667176" y="4433887"/>
            <a:ext cx="2857500" cy="609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50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The fundamental rules that will govern all integration decisions.</a:t>
            </a:r>
            <a:endParaRPr lang="en-US" sz="1500" dirty="0"/>
          </a:p>
        </p:txBody>
      </p:sp>
      <p:sp>
        <p:nvSpPr>
          <p:cNvPr id="19" name="Text 5"/>
          <p:cNvSpPr/>
          <p:nvPr/>
        </p:nvSpPr>
        <p:spPr>
          <a:xfrm>
            <a:off x="7162800" y="3781425"/>
            <a:ext cx="5486400" cy="361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kern="0" spc="-38" dirty="0">
                <a:solidFill>
                  <a:srgbClr val="E2E8F0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Non-Negotiables</a:t>
            </a:r>
            <a:endParaRPr lang="en-US" sz="2400" dirty="0"/>
          </a:p>
        </p:txBody>
      </p:sp>
      <p:sp>
        <p:nvSpPr>
          <p:cNvPr id="20" name="Text 6"/>
          <p:cNvSpPr/>
          <p:nvPr/>
        </p:nvSpPr>
        <p:spPr>
          <a:xfrm>
            <a:off x="8477250" y="4286250"/>
            <a:ext cx="2857500" cy="914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50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Clear boundaries and objectives that must be met without compromise.</a:t>
            </a:r>
            <a:endParaRPr lang="en-US" sz="1500" dirty="0"/>
          </a:p>
        </p:txBody>
      </p:sp>
      <p:sp>
        <p:nvSpPr>
          <p:cNvPr id="21" name="Holder 5">
            <a:extLst>
              <a:ext uri="{FF2B5EF4-FFF2-40B4-BE49-F238E27FC236}">
                <a16:creationId xmlns:a16="http://schemas.microsoft.com/office/drawing/2014/main" id="{4EBF9A4D-5926-734F-366E-5D5D6AADBA68}"/>
              </a:ext>
            </a:extLst>
          </p:cNvPr>
          <p:cNvSpPr txBox="1">
            <a:spLocks/>
          </p:cNvSpPr>
          <p:nvPr/>
        </p:nvSpPr>
        <p:spPr>
          <a:xfrm>
            <a:off x="450850" y="6550542"/>
            <a:ext cx="4623943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tx1">
                    <a:tint val="75000"/>
                  </a:schemeClr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© 100-Day Advisors    MandAPlaybook.com</a:t>
            </a:r>
          </a:p>
        </p:txBody>
      </p:sp>
      <p:sp>
        <p:nvSpPr>
          <p:cNvPr id="22" name="Holder 5">
            <a:extLst>
              <a:ext uri="{FF2B5EF4-FFF2-40B4-BE49-F238E27FC236}">
                <a16:creationId xmlns:a16="http://schemas.microsoft.com/office/drawing/2014/main" id="{A15CC1EC-B27D-A7C1-9DBE-B53C2480B523}"/>
              </a:ext>
            </a:extLst>
          </p:cNvPr>
          <p:cNvSpPr txBox="1">
            <a:spLocks/>
          </p:cNvSpPr>
          <p:nvPr/>
        </p:nvSpPr>
        <p:spPr>
          <a:xfrm>
            <a:off x="7142444" y="6550542"/>
            <a:ext cx="4623943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tx1">
                    <a:tint val="75000"/>
                  </a:schemeClr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</a:rPr>
              <a:t>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762000"/>
            <a:ext cx="11049000" cy="552450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762000" y="762000"/>
            <a:ext cx="12940337" cy="552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kern="0" spc="-58" dirty="0">
                <a:solidFill>
                  <a:srgbClr val="FFFFFF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Building a Shared Vision</a:t>
            </a:r>
            <a:endParaRPr lang="en-US" sz="3600" dirty="0"/>
          </a:p>
        </p:txBody>
      </p:sp>
      <p:sp>
        <p:nvSpPr>
          <p:cNvPr id="6" name="Text 1"/>
          <p:cNvSpPr/>
          <p:nvPr/>
        </p:nvSpPr>
        <p:spPr>
          <a:xfrm>
            <a:off x="-861060" y="2713732"/>
            <a:ext cx="1056132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4410"/>
              </a:lnSpc>
              <a:buNone/>
            </a:pPr>
            <a:r>
              <a:rPr lang="en-US" sz="3150" dirty="0">
                <a:solidFill>
                  <a:srgbClr val="F1F5F9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You need to achieve a </a:t>
            </a:r>
            <a:endParaRPr lang="en-US" sz="3150" dirty="0"/>
          </a:p>
        </p:txBody>
      </p:sp>
      <p:sp>
        <p:nvSpPr>
          <p:cNvPr id="7" name="Text 2"/>
          <p:cNvSpPr/>
          <p:nvPr/>
        </p:nvSpPr>
        <p:spPr>
          <a:xfrm>
            <a:off x="4301327" y="2736026"/>
            <a:ext cx="624078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4410"/>
              </a:lnSpc>
              <a:buNone/>
            </a:pPr>
            <a:r>
              <a:rPr lang="en-US" sz="3150" dirty="0">
                <a:solidFill>
                  <a:srgbClr val="38BDF8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shared vision</a:t>
            </a:r>
            <a:endParaRPr lang="en-US" sz="3150" dirty="0"/>
          </a:p>
        </p:txBody>
      </p:sp>
      <p:sp>
        <p:nvSpPr>
          <p:cNvPr id="8" name="Text 3"/>
          <p:cNvSpPr/>
          <p:nvPr/>
        </p:nvSpPr>
        <p:spPr>
          <a:xfrm>
            <a:off x="2290763" y="3193777"/>
            <a:ext cx="7496175" cy="21658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4410"/>
              </a:lnSpc>
              <a:buNone/>
            </a:pPr>
            <a:r>
              <a:rPr lang="en-US" sz="3150" dirty="0">
                <a:solidFill>
                  <a:srgbClr val="F1F5F9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 of the end state. Teams must know where the finish line before they can plan </a:t>
            </a:r>
          </a:p>
          <a:p>
            <a:pPr marL="0" indent="0" algn="ctr">
              <a:lnSpc>
                <a:spcPts val="4410"/>
              </a:lnSpc>
              <a:buNone/>
            </a:pPr>
            <a:r>
              <a:rPr lang="en-US" sz="3150" dirty="0">
                <a:solidFill>
                  <a:srgbClr val="F1F5F9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how to get there.</a:t>
            </a:r>
            <a:endParaRPr lang="en-US" sz="3150" dirty="0"/>
          </a:p>
        </p:txBody>
      </p:sp>
      <p:sp>
        <p:nvSpPr>
          <p:cNvPr id="9" name="Text 4"/>
          <p:cNvSpPr/>
          <p:nvPr/>
        </p:nvSpPr>
        <p:spPr>
          <a:xfrm>
            <a:off x="1021080" y="5211068"/>
            <a:ext cx="1014984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38BDF8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— Integration Planning Best Practices</a:t>
            </a:r>
            <a:endParaRPr lang="en-US" sz="1800" dirty="0"/>
          </a:p>
        </p:txBody>
      </p:sp>
      <p:sp>
        <p:nvSpPr>
          <p:cNvPr id="10" name="Holder 5">
            <a:extLst>
              <a:ext uri="{FF2B5EF4-FFF2-40B4-BE49-F238E27FC236}">
                <a16:creationId xmlns:a16="http://schemas.microsoft.com/office/drawing/2014/main" id="{67034BE7-FE2B-2360-9403-C5A9FBED5D7D}"/>
              </a:ext>
            </a:extLst>
          </p:cNvPr>
          <p:cNvSpPr txBox="1">
            <a:spLocks/>
          </p:cNvSpPr>
          <p:nvPr/>
        </p:nvSpPr>
        <p:spPr>
          <a:xfrm>
            <a:off x="450850" y="6550542"/>
            <a:ext cx="4623943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tx1">
                    <a:tint val="75000"/>
                  </a:schemeClr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© 100-Day Advisors    MandAPlaybook.com</a:t>
            </a:r>
          </a:p>
        </p:txBody>
      </p:sp>
      <p:sp>
        <p:nvSpPr>
          <p:cNvPr id="11" name="Holder 5">
            <a:extLst>
              <a:ext uri="{FF2B5EF4-FFF2-40B4-BE49-F238E27FC236}">
                <a16:creationId xmlns:a16="http://schemas.microsoft.com/office/drawing/2014/main" id="{A4D5D35C-15C9-113B-1F5E-9B6D612B125E}"/>
              </a:ext>
            </a:extLst>
          </p:cNvPr>
          <p:cNvSpPr txBox="1">
            <a:spLocks/>
          </p:cNvSpPr>
          <p:nvPr/>
        </p:nvSpPr>
        <p:spPr>
          <a:xfrm>
            <a:off x="7142444" y="6550542"/>
            <a:ext cx="4623943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tx1">
                    <a:tint val="75000"/>
                  </a:schemeClr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</a:rPr>
              <a:t>3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762000"/>
            <a:ext cx="11049000" cy="5524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09750" y="2243138"/>
            <a:ext cx="8572500" cy="9906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00250" y="2624138"/>
            <a:ext cx="200025" cy="228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09750" y="3471863"/>
            <a:ext cx="8572500" cy="9906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00250" y="3852863"/>
            <a:ext cx="228600" cy="2286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09750" y="4700588"/>
            <a:ext cx="8572500" cy="9906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00250" y="5081588"/>
            <a:ext cx="257175" cy="228600"/>
          </a:xfrm>
          <a:prstGeom prst="rect">
            <a:avLst/>
          </a:prstGeom>
        </p:spPr>
      </p:pic>
      <p:sp>
        <p:nvSpPr>
          <p:cNvPr id="11" name="Text 0"/>
          <p:cNvSpPr/>
          <p:nvPr/>
        </p:nvSpPr>
        <p:spPr>
          <a:xfrm>
            <a:off x="762000" y="762000"/>
            <a:ext cx="12940337" cy="552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kern="0" spc="-58" dirty="0">
                <a:solidFill>
                  <a:srgbClr val="FFFFFF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Defining the Finish Line</a:t>
            </a:r>
            <a:endParaRPr lang="en-US" sz="3600" dirty="0"/>
          </a:p>
        </p:txBody>
      </p:sp>
      <p:sp>
        <p:nvSpPr>
          <p:cNvPr id="12" name="Text 1"/>
          <p:cNvSpPr/>
          <p:nvPr/>
        </p:nvSpPr>
        <p:spPr>
          <a:xfrm>
            <a:off x="2381250" y="2243138"/>
            <a:ext cx="7810500" cy="990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Success Definition</a:t>
            </a:r>
            <a:r>
              <a:rPr lang="en-US" sz="150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
Clearly articulate what integration success looks like for all stakeholders.</a:t>
            </a:r>
            <a:endParaRPr lang="en-US" sz="1500" dirty="0"/>
          </a:p>
        </p:txBody>
      </p:sp>
      <p:sp>
        <p:nvSpPr>
          <p:cNvPr id="13" name="Text 2"/>
          <p:cNvSpPr/>
          <p:nvPr/>
        </p:nvSpPr>
        <p:spPr>
          <a:xfrm>
            <a:off x="2381250" y="3471863"/>
            <a:ext cx="7810500" cy="990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Completion Criteria</a:t>
            </a:r>
            <a:r>
              <a:rPr lang="en-US" sz="150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
Define the specific milestones that signal the integration is officially complete.</a:t>
            </a:r>
            <a:endParaRPr lang="en-US" sz="1500" dirty="0"/>
          </a:p>
        </p:txBody>
      </p:sp>
      <p:sp>
        <p:nvSpPr>
          <p:cNvPr id="14" name="Text 3"/>
          <p:cNvSpPr/>
          <p:nvPr/>
        </p:nvSpPr>
        <p:spPr>
          <a:xfrm>
            <a:off x="2381250" y="4700588"/>
            <a:ext cx="7810500" cy="990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Clear Roadmap</a:t>
            </a:r>
            <a:r>
              <a:rPr lang="en-US" sz="150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
Ensure every team member understands the target destination to avoid wasted effort.</a:t>
            </a:r>
            <a:endParaRPr lang="en-US" sz="1500" dirty="0"/>
          </a:p>
        </p:txBody>
      </p:sp>
      <p:sp>
        <p:nvSpPr>
          <p:cNvPr id="15" name="Holder 5">
            <a:extLst>
              <a:ext uri="{FF2B5EF4-FFF2-40B4-BE49-F238E27FC236}">
                <a16:creationId xmlns:a16="http://schemas.microsoft.com/office/drawing/2014/main" id="{6AA9F2D0-0710-9E4E-A111-B13C6D652F09}"/>
              </a:ext>
            </a:extLst>
          </p:cNvPr>
          <p:cNvSpPr txBox="1">
            <a:spLocks/>
          </p:cNvSpPr>
          <p:nvPr/>
        </p:nvSpPr>
        <p:spPr>
          <a:xfrm>
            <a:off x="450850" y="6550542"/>
            <a:ext cx="4623943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tx1">
                    <a:tint val="75000"/>
                  </a:schemeClr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© 100-Day Advisors    MandAPlaybook.com</a:t>
            </a:r>
          </a:p>
        </p:txBody>
      </p:sp>
      <p:sp>
        <p:nvSpPr>
          <p:cNvPr id="16" name="Holder 5">
            <a:extLst>
              <a:ext uri="{FF2B5EF4-FFF2-40B4-BE49-F238E27FC236}">
                <a16:creationId xmlns:a16="http://schemas.microsoft.com/office/drawing/2014/main" id="{C65BA35C-03CD-9857-F4CA-FE8AE95F837B}"/>
              </a:ext>
            </a:extLst>
          </p:cNvPr>
          <p:cNvSpPr txBox="1">
            <a:spLocks/>
          </p:cNvSpPr>
          <p:nvPr/>
        </p:nvSpPr>
        <p:spPr>
          <a:xfrm>
            <a:off x="7142444" y="6550542"/>
            <a:ext cx="4623943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tx1">
                    <a:tint val="75000"/>
                  </a:schemeClr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</a:rPr>
              <a:t>4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762000"/>
            <a:ext cx="11049000" cy="5524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038475"/>
            <a:ext cx="190500" cy="190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3486150"/>
            <a:ext cx="190500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3933825"/>
            <a:ext cx="219075" cy="190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34125" y="2181225"/>
            <a:ext cx="5286375" cy="38100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34125" y="2181225"/>
            <a:ext cx="5286375" cy="3810000"/>
          </a:xfrm>
          <a:prstGeom prst="rect">
            <a:avLst/>
          </a:prstGeom>
        </p:spPr>
      </p:pic>
      <p:sp>
        <p:nvSpPr>
          <p:cNvPr id="10" name="Text 0"/>
          <p:cNvSpPr/>
          <p:nvPr/>
        </p:nvSpPr>
        <p:spPr>
          <a:xfrm>
            <a:off x="762000" y="762000"/>
            <a:ext cx="12940337" cy="552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kern="0" spc="-58" dirty="0">
                <a:solidFill>
                  <a:srgbClr val="FFFFFF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Dangers of Rushing Ahead</a:t>
            </a:r>
            <a:endParaRPr lang="en-US" sz="3600" dirty="0"/>
          </a:p>
        </p:txBody>
      </p:sp>
      <p:sp>
        <p:nvSpPr>
          <p:cNvPr id="11" name="Text 1"/>
          <p:cNvSpPr/>
          <p:nvPr/>
        </p:nvSpPr>
        <p:spPr>
          <a:xfrm>
            <a:off x="571500" y="2181225"/>
            <a:ext cx="5286375" cy="609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150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Teams that rush into planning without a defined end state are prone to significant operational risks.</a:t>
            </a:r>
            <a:endParaRPr lang="en-US" sz="1500" dirty="0"/>
          </a:p>
        </p:txBody>
      </p:sp>
      <p:sp>
        <p:nvSpPr>
          <p:cNvPr id="12" name="Text 2"/>
          <p:cNvSpPr/>
          <p:nvPr/>
        </p:nvSpPr>
        <p:spPr>
          <a:xfrm>
            <a:off x="857250" y="2981325"/>
            <a:ext cx="82296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 Spinning wheels on low-value tasks.</a:t>
            </a:r>
            <a:endParaRPr lang="en-US" sz="1500" dirty="0"/>
          </a:p>
        </p:txBody>
      </p:sp>
      <p:sp>
        <p:nvSpPr>
          <p:cNvPr id="13" name="Text 3"/>
          <p:cNvSpPr/>
          <p:nvPr/>
        </p:nvSpPr>
        <p:spPr>
          <a:xfrm>
            <a:off x="857250" y="3429000"/>
            <a:ext cx="86868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 Veering off on unproductive tangents.</a:t>
            </a:r>
            <a:endParaRPr lang="en-US" sz="1500" dirty="0"/>
          </a:p>
        </p:txBody>
      </p:sp>
      <p:sp>
        <p:nvSpPr>
          <p:cNvPr id="14" name="Text 4"/>
          <p:cNvSpPr/>
          <p:nvPr/>
        </p:nvSpPr>
        <p:spPr>
          <a:xfrm>
            <a:off x="885825" y="3876675"/>
            <a:ext cx="80010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 Wasted resources and team burnout.</a:t>
            </a:r>
            <a:endParaRPr lang="en-US" sz="1500" dirty="0"/>
          </a:p>
        </p:txBody>
      </p:sp>
      <p:sp>
        <p:nvSpPr>
          <p:cNvPr id="15" name="Holder 5">
            <a:extLst>
              <a:ext uri="{FF2B5EF4-FFF2-40B4-BE49-F238E27FC236}">
                <a16:creationId xmlns:a16="http://schemas.microsoft.com/office/drawing/2014/main" id="{3908D7FD-E4F5-3278-249B-2962B4FFCC0B}"/>
              </a:ext>
            </a:extLst>
          </p:cNvPr>
          <p:cNvSpPr txBox="1">
            <a:spLocks/>
          </p:cNvSpPr>
          <p:nvPr/>
        </p:nvSpPr>
        <p:spPr>
          <a:xfrm>
            <a:off x="450850" y="6550542"/>
            <a:ext cx="4623943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tx1">
                    <a:tint val="75000"/>
                  </a:schemeClr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© 100-Day Advisors    MandAPlaybook.com</a:t>
            </a:r>
          </a:p>
        </p:txBody>
      </p:sp>
      <p:sp>
        <p:nvSpPr>
          <p:cNvPr id="16" name="Holder 5">
            <a:extLst>
              <a:ext uri="{FF2B5EF4-FFF2-40B4-BE49-F238E27FC236}">
                <a16:creationId xmlns:a16="http://schemas.microsoft.com/office/drawing/2014/main" id="{47ACD37F-3FA1-5391-609C-168969D806B6}"/>
              </a:ext>
            </a:extLst>
          </p:cNvPr>
          <p:cNvSpPr txBox="1">
            <a:spLocks/>
          </p:cNvSpPr>
          <p:nvPr/>
        </p:nvSpPr>
        <p:spPr>
          <a:xfrm>
            <a:off x="7142444" y="6550542"/>
            <a:ext cx="4623943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tx1">
                    <a:tint val="75000"/>
                  </a:schemeClr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</a:rPr>
              <a:t>5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500188"/>
            <a:ext cx="5286375" cy="11049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4125" y="190500"/>
            <a:ext cx="5857875" cy="6858000"/>
          </a:xfrm>
          <a:prstGeom prst="rect">
            <a:avLst/>
          </a:prstGeom>
        </p:spPr>
      </p:pic>
      <p:sp>
        <p:nvSpPr>
          <p:cNvPr id="6" name="Text 0"/>
          <p:cNvSpPr/>
          <p:nvPr/>
        </p:nvSpPr>
        <p:spPr>
          <a:xfrm>
            <a:off x="762000" y="1500188"/>
            <a:ext cx="5095875" cy="1104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kern="0" spc="-58" dirty="0">
                <a:solidFill>
                  <a:srgbClr val="FFFFFF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Clear Direction from Above</a:t>
            </a:r>
            <a:endParaRPr lang="en-US" sz="3600" dirty="0"/>
          </a:p>
        </p:txBody>
      </p:sp>
      <p:sp>
        <p:nvSpPr>
          <p:cNvPr id="7" name="Text 1"/>
          <p:cNvSpPr/>
          <p:nvPr/>
        </p:nvSpPr>
        <p:spPr>
          <a:xfrm>
            <a:off x="571500" y="2986088"/>
            <a:ext cx="54864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1500" b="1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Efficiency through Unity</a:t>
            </a:r>
            <a:endParaRPr lang="en-US" sz="1500" dirty="0"/>
          </a:p>
        </p:txBody>
      </p:sp>
      <p:sp>
        <p:nvSpPr>
          <p:cNvPr id="8" name="Text 2"/>
          <p:cNvSpPr/>
          <p:nvPr/>
        </p:nvSpPr>
        <p:spPr>
          <a:xfrm>
            <a:off x="571499" y="3228976"/>
            <a:ext cx="5286375" cy="914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150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For integrations to be effective, teams require unambiguous direction from senior leadership. </a:t>
            </a:r>
            <a:endParaRPr lang="en-US" sz="1500" dirty="0"/>
          </a:p>
        </p:txBody>
      </p:sp>
      <p:sp>
        <p:nvSpPr>
          <p:cNvPr id="9" name="Text 3"/>
          <p:cNvSpPr/>
          <p:nvPr/>
        </p:nvSpPr>
        <p:spPr>
          <a:xfrm>
            <a:off x="571500" y="4681538"/>
            <a:ext cx="5286375" cy="914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1500" b="1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The Result:</a:t>
            </a:r>
            <a:r>
              <a:rPr lang="en-US" sz="150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 A streamlined process where every workstream is aligned with the executive vision, ensuring maximum efficiency and value capture.</a:t>
            </a:r>
            <a:endParaRPr lang="en-US" sz="1500" dirty="0"/>
          </a:p>
        </p:txBody>
      </p:sp>
      <p:sp>
        <p:nvSpPr>
          <p:cNvPr id="10" name="Holder 5">
            <a:extLst>
              <a:ext uri="{FF2B5EF4-FFF2-40B4-BE49-F238E27FC236}">
                <a16:creationId xmlns:a16="http://schemas.microsoft.com/office/drawing/2014/main" id="{E0DDA3AF-7E9C-CA0D-E7D5-A3B53A8B664E}"/>
              </a:ext>
            </a:extLst>
          </p:cNvPr>
          <p:cNvSpPr txBox="1">
            <a:spLocks/>
          </p:cNvSpPr>
          <p:nvPr/>
        </p:nvSpPr>
        <p:spPr>
          <a:xfrm>
            <a:off x="450850" y="6550542"/>
            <a:ext cx="4623943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tx1">
                    <a:tint val="75000"/>
                  </a:schemeClr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© 100-Day Advisors    MandAPlaybook.com</a:t>
            </a:r>
          </a:p>
        </p:txBody>
      </p:sp>
      <p:sp>
        <p:nvSpPr>
          <p:cNvPr id="11" name="Holder 5">
            <a:extLst>
              <a:ext uri="{FF2B5EF4-FFF2-40B4-BE49-F238E27FC236}">
                <a16:creationId xmlns:a16="http://schemas.microsoft.com/office/drawing/2014/main" id="{A4EE60E2-B9C8-9AAB-86AC-A7B4010F349D}"/>
              </a:ext>
            </a:extLst>
          </p:cNvPr>
          <p:cNvSpPr txBox="1">
            <a:spLocks/>
          </p:cNvSpPr>
          <p:nvPr/>
        </p:nvSpPr>
        <p:spPr>
          <a:xfrm>
            <a:off x="7142444" y="6550542"/>
            <a:ext cx="4623943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tx1">
                    <a:tint val="75000"/>
                  </a:schemeClr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</a:rPr>
              <a:t>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71913" y="2495550"/>
            <a:ext cx="4448175" cy="1143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3000" y="4486275"/>
            <a:ext cx="285750" cy="228600"/>
          </a:xfrm>
          <a:prstGeom prst="rect">
            <a:avLst/>
          </a:prstGeom>
        </p:spPr>
      </p:pic>
      <p:sp>
        <p:nvSpPr>
          <p:cNvPr id="6" name="Text 0"/>
          <p:cNvSpPr/>
          <p:nvPr/>
        </p:nvSpPr>
        <p:spPr>
          <a:xfrm>
            <a:off x="3871913" y="2495550"/>
            <a:ext cx="12573000" cy="1143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7500" b="1" kern="0" spc="-120" dirty="0">
                <a:solidFill>
                  <a:srgbClr val="FFFFFF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Get Rolling</a:t>
            </a:r>
            <a:endParaRPr lang="en-US" sz="7500" dirty="0"/>
          </a:p>
        </p:txBody>
      </p:sp>
      <p:sp>
        <p:nvSpPr>
          <p:cNvPr id="7" name="Text 1"/>
          <p:cNvSpPr/>
          <p:nvPr/>
        </p:nvSpPr>
        <p:spPr>
          <a:xfrm>
            <a:off x="3638550" y="3638550"/>
            <a:ext cx="128016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150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Get everyone on the same page before you start planning.</a:t>
            </a:r>
            <a:endParaRPr lang="en-US" sz="1500" dirty="0"/>
          </a:p>
        </p:txBody>
      </p:sp>
      <p:sp>
        <p:nvSpPr>
          <p:cNvPr id="8" name="Text 2"/>
          <p:cNvSpPr/>
          <p:nvPr/>
        </p:nvSpPr>
        <p:spPr>
          <a:xfrm>
            <a:off x="5238750" y="4467225"/>
            <a:ext cx="603504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 Align. Plan. Execute.</a:t>
            </a:r>
            <a:endParaRPr lang="en-US" sz="1800" dirty="0"/>
          </a:p>
        </p:txBody>
      </p:sp>
      <p:sp>
        <p:nvSpPr>
          <p:cNvPr id="9" name="Holder 5">
            <a:extLst>
              <a:ext uri="{FF2B5EF4-FFF2-40B4-BE49-F238E27FC236}">
                <a16:creationId xmlns:a16="http://schemas.microsoft.com/office/drawing/2014/main" id="{6E80F6B8-1C51-987C-65B6-F17A88F499AA}"/>
              </a:ext>
            </a:extLst>
          </p:cNvPr>
          <p:cNvSpPr txBox="1">
            <a:spLocks/>
          </p:cNvSpPr>
          <p:nvPr/>
        </p:nvSpPr>
        <p:spPr>
          <a:xfrm>
            <a:off x="450850" y="6550542"/>
            <a:ext cx="4623943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tx1">
                    <a:tint val="75000"/>
                  </a:schemeClr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© 100-Day Advisors    MandAPlaybook.com</a:t>
            </a:r>
          </a:p>
        </p:txBody>
      </p:sp>
      <p:sp>
        <p:nvSpPr>
          <p:cNvPr id="10" name="Holder 5">
            <a:extLst>
              <a:ext uri="{FF2B5EF4-FFF2-40B4-BE49-F238E27FC236}">
                <a16:creationId xmlns:a16="http://schemas.microsoft.com/office/drawing/2014/main" id="{B87E0317-DE2F-2423-7FBD-F3C8C24FE79F}"/>
              </a:ext>
            </a:extLst>
          </p:cNvPr>
          <p:cNvSpPr txBox="1">
            <a:spLocks/>
          </p:cNvSpPr>
          <p:nvPr/>
        </p:nvSpPr>
        <p:spPr>
          <a:xfrm>
            <a:off x="7142444" y="6550542"/>
            <a:ext cx="4623943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tx1">
                    <a:tint val="75000"/>
                  </a:schemeClr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</a:rPr>
              <a:t>7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 0" descr="preencoded.png">
            <a:extLst>
              <a:ext uri="{FF2B5EF4-FFF2-40B4-BE49-F238E27FC236}">
                <a16:creationId xmlns:a16="http://schemas.microsoft.com/office/drawing/2014/main" id="{25A01462-30ED-413B-88A3-A1F25C9DA8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3487" y="937346"/>
            <a:ext cx="5286375" cy="1104900"/>
          </a:xfrm>
          <a:prstGeom prst="rect">
            <a:avLst/>
          </a:prstGeom>
        </p:spPr>
      </p:pic>
      <p:sp>
        <p:nvSpPr>
          <p:cNvPr id="10" name="Holder 5">
            <a:extLst>
              <a:ext uri="{FF2B5EF4-FFF2-40B4-BE49-F238E27FC236}">
                <a16:creationId xmlns:a16="http://schemas.microsoft.com/office/drawing/2014/main" id="{E0DDA3AF-7E9C-CA0D-E7D5-A3B53A8B664E}"/>
              </a:ext>
            </a:extLst>
          </p:cNvPr>
          <p:cNvSpPr txBox="1">
            <a:spLocks/>
          </p:cNvSpPr>
          <p:nvPr/>
        </p:nvSpPr>
        <p:spPr>
          <a:xfrm>
            <a:off x="450850" y="6550542"/>
            <a:ext cx="4623943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tx1">
                    <a:tint val="75000"/>
                  </a:schemeClr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© 100-Day Advisors    MandAPlaybook.com</a:t>
            </a:r>
          </a:p>
        </p:txBody>
      </p:sp>
      <p:sp>
        <p:nvSpPr>
          <p:cNvPr id="11" name="Holder 5">
            <a:extLst>
              <a:ext uri="{FF2B5EF4-FFF2-40B4-BE49-F238E27FC236}">
                <a16:creationId xmlns:a16="http://schemas.microsoft.com/office/drawing/2014/main" id="{A4EE60E2-B9C8-9AAB-86AC-A7B4010F349D}"/>
              </a:ext>
            </a:extLst>
          </p:cNvPr>
          <p:cNvSpPr txBox="1">
            <a:spLocks/>
          </p:cNvSpPr>
          <p:nvPr/>
        </p:nvSpPr>
        <p:spPr>
          <a:xfrm>
            <a:off x="7142444" y="6550542"/>
            <a:ext cx="4623943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tx1">
                    <a:tint val="75000"/>
                  </a:schemeClr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12" name="Google Shape;173;p9">
            <a:extLst>
              <a:ext uri="{FF2B5EF4-FFF2-40B4-BE49-F238E27FC236}">
                <a16:creationId xmlns:a16="http://schemas.microsoft.com/office/drawing/2014/main" id="{DCB9CA2F-77F4-9A80-C4F3-CDAE4B3F00B7}"/>
              </a:ext>
            </a:extLst>
          </p:cNvPr>
          <p:cNvSpPr/>
          <p:nvPr/>
        </p:nvSpPr>
        <p:spPr>
          <a:xfrm>
            <a:off x="4515239" y="2397776"/>
            <a:ext cx="5571248" cy="4965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9" tIns="45697" rIns="91419" bIns="45697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1940" dirty="0">
                <a:solidFill>
                  <a:schemeClr val="bg1"/>
                </a:solidFill>
                <a:latin typeface="Poppins" pitchFamily="2" charset="77"/>
                <a:ea typeface="Century Gothic"/>
                <a:cs typeface="Poppins" pitchFamily="2" charset="77"/>
                <a:sym typeface="Century Gothic"/>
              </a:rPr>
              <a:t>Consulting Inquiries:</a:t>
            </a:r>
          </a:p>
          <a:p>
            <a:pPr>
              <a:lnSpc>
                <a:spcPct val="150000"/>
              </a:lnSpc>
            </a:pPr>
            <a:endParaRPr lang="en-US" sz="1940" dirty="0">
              <a:solidFill>
                <a:schemeClr val="bg1"/>
              </a:solidFill>
              <a:latin typeface="Poppins" pitchFamily="2" charset="77"/>
              <a:ea typeface="Century Gothic"/>
              <a:cs typeface="Poppins" pitchFamily="2" charset="77"/>
              <a:sym typeface="Century Gothic"/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lnSpc>
                <a:spcPct val="150000"/>
              </a:lnSpc>
            </a:pPr>
            <a:r>
              <a:rPr lang="en-US" sz="1940" dirty="0">
                <a:solidFill>
                  <a:schemeClr val="bg1"/>
                </a:solidFill>
                <a:latin typeface="Poppins" pitchFamily="2" charset="77"/>
                <a:ea typeface="Century Gothic"/>
                <a:cs typeface="Poppins" pitchFamily="2" charset="77"/>
                <a:sym typeface="Century Gothic"/>
              </a:rPr>
              <a:t>Email: inquiries@100DayAdvisors.com</a:t>
            </a:r>
          </a:p>
          <a:p>
            <a:pPr>
              <a:lnSpc>
                <a:spcPct val="150000"/>
              </a:lnSpc>
            </a:pPr>
            <a:endParaRPr lang="en-US" sz="1940" dirty="0">
              <a:solidFill>
                <a:schemeClr val="bg1"/>
              </a:solidFill>
              <a:latin typeface="Poppins" pitchFamily="2" charset="77"/>
              <a:ea typeface="Century Gothic"/>
              <a:cs typeface="Poppins" pitchFamily="2" charset="77"/>
              <a:sym typeface="Century Gothic"/>
            </a:endParaRPr>
          </a:p>
          <a:p>
            <a:pPr>
              <a:lnSpc>
                <a:spcPct val="150000"/>
              </a:lnSpc>
            </a:pPr>
            <a:r>
              <a:rPr lang="en-US" sz="1940" dirty="0">
                <a:solidFill>
                  <a:schemeClr val="bg1"/>
                </a:solidFill>
                <a:latin typeface="Poppins" pitchFamily="2" charset="77"/>
                <a:ea typeface="Century Gothic"/>
                <a:cs typeface="Poppins" pitchFamily="2" charset="77"/>
                <a:sym typeface="Century Gothic"/>
              </a:rPr>
              <a:t>Website: MandAPlaybook.com/consulting</a:t>
            </a:r>
          </a:p>
          <a:p>
            <a:pPr>
              <a:lnSpc>
                <a:spcPct val="150000"/>
              </a:lnSpc>
            </a:pPr>
            <a:endParaRPr lang="en-US" sz="1940" dirty="0">
              <a:solidFill>
                <a:schemeClr val="bg1"/>
              </a:solidFill>
              <a:latin typeface="Poppins" pitchFamily="2" charset="77"/>
              <a:cs typeface="Poppins" pitchFamily="2" charset="77"/>
              <a:sym typeface="Century Gothic"/>
            </a:endParaRPr>
          </a:p>
          <a:p>
            <a:pPr>
              <a:lnSpc>
                <a:spcPct val="150000"/>
              </a:lnSpc>
            </a:pPr>
            <a:endParaRPr lang="en-US" sz="1940" dirty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  <a:p>
            <a:endParaRPr sz="194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3" name="Google Shape;172;p9">
            <a:extLst>
              <a:ext uri="{FF2B5EF4-FFF2-40B4-BE49-F238E27FC236}">
                <a16:creationId xmlns:a16="http://schemas.microsoft.com/office/drawing/2014/main" id="{9D8C66E3-8282-2EDD-31E1-AAEE59D38006}"/>
              </a:ext>
            </a:extLst>
          </p:cNvPr>
          <p:cNvSpPr/>
          <p:nvPr/>
        </p:nvSpPr>
        <p:spPr>
          <a:xfrm>
            <a:off x="3815486" y="4928496"/>
            <a:ext cx="674858" cy="559667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19" tIns="45697" rIns="91419" bIns="45697" anchor="ctr" anchorCtr="0">
            <a:noAutofit/>
          </a:bodyPr>
          <a:lstStyle/>
          <a:p>
            <a:pPr algn="ctr"/>
            <a:endParaRPr b="1" dirty="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" name="Google Shape;172;p9">
            <a:extLst>
              <a:ext uri="{FF2B5EF4-FFF2-40B4-BE49-F238E27FC236}">
                <a16:creationId xmlns:a16="http://schemas.microsoft.com/office/drawing/2014/main" id="{BBDCFDFA-562E-CC22-24AB-6925A04278DA}"/>
              </a:ext>
            </a:extLst>
          </p:cNvPr>
          <p:cNvSpPr/>
          <p:nvPr/>
        </p:nvSpPr>
        <p:spPr>
          <a:xfrm>
            <a:off x="3820492" y="4045375"/>
            <a:ext cx="674858" cy="559667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19" tIns="45697" rIns="91419" bIns="45697" anchor="ctr" anchorCtr="0">
            <a:noAutofit/>
          </a:bodyPr>
          <a:lstStyle/>
          <a:p>
            <a:pPr algn="ctr"/>
            <a:endParaRPr b="1" dirty="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5" name="Google Shape;167;p9" descr="Envelope outline">
            <a:extLst>
              <a:ext uri="{FF2B5EF4-FFF2-40B4-BE49-F238E27FC236}">
                <a16:creationId xmlns:a16="http://schemas.microsoft.com/office/drawing/2014/main" id="{10ED6C9D-081E-7C25-4678-CD7ABE61A9B8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961930" y="4142965"/>
            <a:ext cx="391565" cy="398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9;p9" descr="@ outline">
            <a:extLst>
              <a:ext uri="{FF2B5EF4-FFF2-40B4-BE49-F238E27FC236}">
                <a16:creationId xmlns:a16="http://schemas.microsoft.com/office/drawing/2014/main" id="{1E3E26FA-4EC9-C8F8-1598-F894B149855C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926282" y="4995611"/>
            <a:ext cx="425438" cy="446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 descr="A logo with black text&#10;&#10;Description automatically generated">
            <a:extLst>
              <a:ext uri="{FF2B5EF4-FFF2-40B4-BE49-F238E27FC236}">
                <a16:creationId xmlns:a16="http://schemas.microsoft.com/office/drawing/2014/main" id="{F3852A5F-14E0-FA7F-67CA-FA3BA995B83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3837" y="316354"/>
            <a:ext cx="5860261" cy="2251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6677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10182</TotalTime>
  <Words>387</Words>
  <Application>Microsoft Macintosh PowerPoint</Application>
  <PresentationFormat>Widescreen</PresentationFormat>
  <Paragraphs>67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Century Gothic</vt:lpstr>
      <vt:lpstr>Garamond</vt:lpstr>
      <vt:lpstr>Poppins</vt:lpstr>
      <vt:lpstr>Urbanist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JOE ABERGER</cp:lastModifiedBy>
  <cp:revision>10</cp:revision>
  <dcterms:created xsi:type="dcterms:W3CDTF">2026-03-03T17:14:58Z</dcterms:created>
  <dcterms:modified xsi:type="dcterms:W3CDTF">2026-05-06T19:37:47Z</dcterms:modified>
</cp:coreProperties>
</file>